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1D5CBA-CD16-4F0F-AC6F-C20A4DC1769D}">
      <dgm:prSet/>
      <dgm:spPr/>
      <dgm:t>
        <a:bodyPr/>
        <a:lstStyle/>
        <a:p>
          <a:r>
            <a:rPr lang="en-US" dirty="0"/>
            <a:t>Lorem ipsum dolor sit amet, consectetuer adipiscing elit. Maecenas porttitor congue massa. Fusce posuere.</a:t>
          </a:r>
        </a:p>
      </dgm:t>
    </dgm:pt>
    <dgm:pt modelId="{32965805-CB22-4811-8AFC-1ED4297937D9}" type="parTrans" cxnId="{78CE04BB-2FAD-432E-92C7-113B9B3078E6}">
      <dgm:prSet/>
      <dgm:spPr/>
      <dgm:t>
        <a:bodyPr/>
        <a:lstStyle/>
        <a:p>
          <a:endParaRPr lang="en-US"/>
        </a:p>
      </dgm:t>
    </dgm:pt>
    <dgm:pt modelId="{17C254B4-23F0-4F0F-9A73-7ED0CF144164}" type="sibTrans" cxnId="{78CE04BB-2FAD-432E-92C7-113B9B3078E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8705C5AF-84E6-4D7D-944D-14DBACA0B934}">
      <dgm:prSet/>
      <dgm:spPr/>
      <dgm:t>
        <a:bodyPr/>
        <a:lstStyle/>
        <a:p>
          <a:r>
            <a:rPr lang="en-US" dirty="0"/>
            <a:t>Nunc viverra imperdiet enim. Fusce est. Vivamus a tellus.</a:t>
          </a:r>
        </a:p>
      </dgm:t>
    </dgm:pt>
    <dgm:pt modelId="{1B9A8040-357C-4BD7-8E0F-E6DDCEB5E636}" type="parTrans" cxnId="{BCC881B8-8092-4135-93B6-4B7B5E26EEB2}">
      <dgm:prSet/>
      <dgm:spPr/>
      <dgm:t>
        <a:bodyPr/>
        <a:lstStyle/>
        <a:p>
          <a:endParaRPr lang="en-US"/>
        </a:p>
      </dgm:t>
    </dgm:pt>
    <dgm:pt modelId="{4940D8B4-FF43-4555-BDAB-5D26DFC87CA0}" type="sibTrans" cxnId="{BCC881B8-8092-4135-93B6-4B7B5E26EEB2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E7284118-5C77-4E15-91C8-BF173EB06511}">
      <dgm:prSet/>
      <dgm:spPr/>
      <dgm:t>
        <a:bodyPr/>
        <a:lstStyle/>
        <a:p>
          <a:r>
            <a:rPr lang="en-US" dirty="0"/>
            <a:t>Pellentesque habitant morbi tristique senectus et netus et malesuada fames ac turpis egestas. Proin pharetra nonummy pede. Mauris et orci.</a:t>
          </a:r>
        </a:p>
      </dgm:t>
    </dgm:pt>
    <dgm:pt modelId="{1242B663-AEF0-46F6-A50A-83C93FFACAAC}" type="parTrans" cxnId="{DE36C8E0-BF50-46C0-B868-8718CD39769F}">
      <dgm:prSet/>
      <dgm:spPr/>
      <dgm:t>
        <a:bodyPr/>
        <a:lstStyle/>
        <a:p>
          <a:endParaRPr lang="en-US"/>
        </a:p>
      </dgm:t>
    </dgm:pt>
    <dgm:pt modelId="{F0B76AEB-B896-4ADA-B685-21ED8B9229B6}" type="sibTrans" cxnId="{DE36C8E0-BF50-46C0-B868-8718CD39769F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3"/>
      <dgm:spPr/>
    </dgm:pt>
    <dgm:pt modelId="{4CA525E6-A60E-4EE3-822B-649B62D69C74}" type="pres">
      <dgm:prSet presAssocID="{17C254B4-23F0-4F0F-9A73-7ED0CF14416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BD21CF3-A21A-4507-A682-6EBB3F83D8EB}" type="pres">
      <dgm:prSet presAssocID="{A91D5CBA-CD16-4F0F-AC6F-C20A4DC1769D}" presName="nodeRect" presStyleLbl="alignNode1" presStyleIdx="0" presStyleCnt="3">
        <dgm:presLayoutVars>
          <dgm:bulletEnabled val="1"/>
        </dgm:presLayoutVars>
      </dgm:prSet>
      <dgm:spPr/>
    </dgm:pt>
    <dgm:pt modelId="{1C91DD05-83FA-4AC8-9E5D-F4C05EABB0CF}" type="pres">
      <dgm:prSet presAssocID="{17C254B4-23F0-4F0F-9A73-7ED0CF14416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1" presStyleCnt="3"/>
      <dgm:spPr/>
    </dgm:pt>
    <dgm:pt modelId="{AFD12E84-10DC-4593-AB5C-E2F5BC0ADB90}" type="pres">
      <dgm:prSet presAssocID="{4940D8B4-FF43-4555-BDAB-5D26DFC87CA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F9AB75-DC95-4085-825E-1BE7BDDF5C95}" type="pres">
      <dgm:prSet presAssocID="{8705C5AF-84E6-4D7D-944D-14DBACA0B934}" presName="nodeRect" presStyleLbl="alignNode1" presStyleIdx="1" presStyleCnt="3">
        <dgm:presLayoutVars>
          <dgm:bulletEnabled val="1"/>
        </dgm:presLayoutVars>
      </dgm:prSet>
      <dgm:spPr/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2" presStyleCnt="3"/>
      <dgm:spPr/>
    </dgm:pt>
    <dgm:pt modelId="{0E262C3A-6CD6-4DB5-9154-1640DF956351}" type="pres">
      <dgm:prSet presAssocID="{F0B76AEB-B896-4ADA-B685-21ED8B9229B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DF53B1D-3067-425E-BDE6-1A4B517E8829}" type="pres">
      <dgm:prSet presAssocID="{E7284118-5C77-4E15-91C8-BF173EB0651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BCC881B8-8092-4135-93B6-4B7B5E26EEB2}" srcId="{7D0B4717-30FE-431C-8B74-CDB351FBB818}" destId="{8705C5AF-84E6-4D7D-944D-14DBACA0B934}" srcOrd="1" destOrd="0" parTransId="{1B9A8040-357C-4BD7-8E0F-E6DDCEB5E636}" sibTransId="{4940D8B4-FF43-4555-BDAB-5D26DFC87CA0}"/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E36C8E0-BF50-46C0-B868-8718CD39769F}" srcId="{7D0B4717-30FE-431C-8B74-CDB351FBB818}" destId="{E7284118-5C77-4E15-91C8-BF173EB06511}" srcOrd="2" destOrd="0" parTransId="{1242B663-AEF0-46F6-A50A-83C93FFACAAC}" sibTransId="{F0B76AEB-B896-4ADA-B685-21ED8B9229B6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2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3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4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CACD-A035-4A21-8B0D-8E07BD7A4918}">
      <dsp:nvSpPr>
        <dsp:cNvPr id="0" name=""/>
        <dsp:cNvSpPr/>
      </dsp:nvSpPr>
      <dsp:spPr>
        <a:xfrm>
          <a:off x="775" y="0"/>
          <a:ext cx="3139941" cy="3190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Lorem ipsum dolor sit amet, consectetuer adipiscing elit. Maecenas porttitor congue massa. Fusce posuere.</a:t>
          </a:r>
        </a:p>
      </dsp:txBody>
      <dsp:txXfrm>
        <a:off x="775" y="1276003"/>
        <a:ext cx="3139941" cy="1914005"/>
      </dsp:txXfrm>
    </dsp:sp>
    <dsp:sp modelId="{4CA525E6-A60E-4EE3-822B-649B62D69C74}">
      <dsp:nvSpPr>
        <dsp:cNvPr id="0" name=""/>
        <dsp:cNvSpPr/>
      </dsp:nvSpPr>
      <dsp:spPr>
        <a:xfrm>
          <a:off x="775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775" y="0"/>
        <a:ext cx="3139941" cy="1276003"/>
      </dsp:txXfrm>
    </dsp:sp>
    <dsp:sp modelId="{0A8F0032-7B7F-45B5-A6DA-789AED1BDACD}">
      <dsp:nvSpPr>
        <dsp:cNvPr id="0" name=""/>
        <dsp:cNvSpPr/>
      </dsp:nvSpPr>
      <dsp:spPr>
        <a:xfrm>
          <a:off x="3391912" y="0"/>
          <a:ext cx="3139941" cy="31900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Nunc viverra imperdiet enim. Fusce est. Vivamus a tellus.</a:t>
          </a:r>
        </a:p>
      </dsp:txBody>
      <dsp:txXfrm>
        <a:off x="3391912" y="1276003"/>
        <a:ext cx="3139941" cy="1914005"/>
      </dsp:txXfrm>
    </dsp:sp>
    <dsp:sp modelId="{AFD12E84-10DC-4593-AB5C-E2F5BC0ADB90}">
      <dsp:nvSpPr>
        <dsp:cNvPr id="0" name=""/>
        <dsp:cNvSpPr/>
      </dsp:nvSpPr>
      <dsp:spPr>
        <a:xfrm>
          <a:off x="3391912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3391912" y="0"/>
        <a:ext cx="3139941" cy="1276003"/>
      </dsp:txXfrm>
    </dsp:sp>
    <dsp:sp modelId="{40B8BB6A-062D-4836-86BA-89976CDB5300}">
      <dsp:nvSpPr>
        <dsp:cNvPr id="0" name=""/>
        <dsp:cNvSpPr/>
      </dsp:nvSpPr>
      <dsp:spPr>
        <a:xfrm>
          <a:off x="6783049" y="0"/>
          <a:ext cx="3139941" cy="31900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Pellentesque habitant morbi tristique senectus et netus et malesuada fames ac turpis egestas. Proin pharetra nonummy pede. Mauris et orci.</a:t>
          </a:r>
        </a:p>
      </dsp:txBody>
      <dsp:txXfrm>
        <a:off x="6783049" y="1276003"/>
        <a:ext cx="3139941" cy="1914005"/>
      </dsp:txXfrm>
    </dsp:sp>
    <dsp:sp modelId="{0E262C3A-6CD6-4DB5-9154-1640DF956351}">
      <dsp:nvSpPr>
        <dsp:cNvPr id="0" name=""/>
        <dsp:cNvSpPr/>
      </dsp:nvSpPr>
      <dsp:spPr>
        <a:xfrm>
          <a:off x="6783049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6783049" y="0"/>
        <a:ext cx="3139941" cy="1276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E7906-C82D-4E43-8C26-875A34EBFAB9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BF4EA-66C0-4CFE-81BD-02CDB9148D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7FD2-78F3-4025-8C40-D6E2BBEFF8E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6998-F2E3-470B-85E3-144435E0AF88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3A83-32E0-4C68-A4B1-45A1A98A891C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D9A-B46E-48BC-AD1D-9469A1E586B7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64C2E-5AA0-4CF4-9C97-3C693927054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9173-068B-4694-999E-1E58247E45A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E311-14F4-45AB-A0B7-1DAFD090F206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9C16-F9EE-4636-80C2-7384C6C78AD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CB28-F02B-4485-B3AC-3EDF57A974AC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79D3-0911-48A2-825D-B5F84FE4AE39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E870-A198-4702-9BFA-BD2904A155CD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435-25C5-4918-AFE5-17599C21702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A300-4063-4776-9C3D-A8FF3A4D491F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5BF7-25C8-4169-AC89-A4623E500252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1BB5-38A7-471B-8DB3-E4DCD9DB702C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1F70-D7D4-4DF3-9CC1-02F6964320B0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AF86A95-6C90-4294-B505-E59AA6B971B5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A52284-D8C1-49FC-9977-61CBDF7BBE2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blastchar/telco-customer-chur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dirty="0"/>
              <a:t>Churn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					Karthikeyan K and Sri Hari K V</a:t>
            </a: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3D41A-11B5-4C5F-909C-0E3F3253A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075" y="1973641"/>
            <a:ext cx="3667503" cy="2910717"/>
          </a:xfrm>
        </p:spPr>
      </p:pic>
    </p:spTree>
    <p:extLst>
      <p:ext uri="{BB962C8B-B14F-4D97-AF65-F5344CB8AC3E}">
        <p14:creationId xmlns:p14="http://schemas.microsoft.com/office/powerpoint/2010/main" val="276437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67693"/>
            <a:ext cx="9923766" cy="1063256"/>
          </a:xfrm>
        </p:spPr>
        <p:txBody>
          <a:bodyPr anchor="t">
            <a:normAutofit/>
          </a:bodyPr>
          <a:lstStyle/>
          <a:p>
            <a:r>
              <a:rPr lang="en-US" sz="3600" dirty="0"/>
              <a:t>Title Lorem Ipsum Dolor</a:t>
            </a:r>
          </a:p>
        </p:txBody>
      </p:sp>
      <p:graphicFrame>
        <p:nvGraphicFramePr>
          <p:cNvPr id="5" name="Content Placeholder 2" descr="Linear block process numbered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531167"/>
              </p:ext>
            </p:extLst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AE3F-C7B5-4067-B0DC-52AE48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A645-A545-4398-8B70-358BF081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29647"/>
            <a:ext cx="9905998" cy="3124201"/>
          </a:xfrm>
        </p:spPr>
        <p:txBody>
          <a:bodyPr/>
          <a:lstStyle/>
          <a:p>
            <a:r>
              <a:rPr lang="en-US" dirty="0"/>
              <a:t>Why churn prediction?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Preprocessing</a:t>
            </a:r>
            <a:r>
              <a:rPr lang="en-IN" dirty="0"/>
              <a:t> and EDA</a:t>
            </a:r>
          </a:p>
          <a:p>
            <a:r>
              <a:rPr lang="en-IN" dirty="0"/>
              <a:t>Feature selection, engineering, scaling</a:t>
            </a:r>
          </a:p>
          <a:p>
            <a:r>
              <a:rPr lang="en-US" dirty="0"/>
              <a:t>Building model and hyper param tuning</a:t>
            </a:r>
          </a:p>
          <a:p>
            <a:r>
              <a:rPr lang="en-IN" dirty="0"/>
              <a:t>Deployment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3E2AC-57B9-4481-854E-AFE4DBE7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228" y="1546240"/>
            <a:ext cx="3765519" cy="37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4088-AD48-4E97-A2B9-69B9FE79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334392"/>
            <a:ext cx="9905998" cy="1905000"/>
          </a:xfrm>
        </p:spPr>
        <p:txBody>
          <a:bodyPr/>
          <a:lstStyle/>
          <a:p>
            <a:r>
              <a:rPr lang="en-US" dirty="0"/>
              <a:t>Why churn prediction?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6DD1-52B4-471E-9B43-30983C17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67" y="1866899"/>
            <a:ext cx="9905998" cy="31242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Churn - 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individuals or items moving out of a collective group over a specific period</a:t>
            </a:r>
          </a:p>
          <a:p>
            <a:r>
              <a:rPr lang="en-IN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Churn prediction – model to predict whether a customer will move out of company or will stay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Having the ability to accurately </a:t>
            </a:r>
            <a:r>
              <a:rPr lang="en-IN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future </a:t>
            </a:r>
            <a:r>
              <a:rPr lang="en-IN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churn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rates is </a:t>
            </a:r>
            <a:r>
              <a:rPr lang="en-IN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necessary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because it helps your business gain a better understanding of future expected revenue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E9A8A-27B0-4A79-9F83-60081293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535" y="4493210"/>
            <a:ext cx="3956557" cy="22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9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8A2D-9EBA-4B45-822D-9EC5E21C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77" y="361025"/>
            <a:ext cx="9905998" cy="1905000"/>
          </a:xfrm>
        </p:spPr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0CED-596D-4415-BA0B-B29421D76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90" y="1467775"/>
            <a:ext cx="9905998" cy="3124201"/>
          </a:xfrm>
        </p:spPr>
        <p:txBody>
          <a:bodyPr/>
          <a:lstStyle/>
          <a:p>
            <a:r>
              <a:rPr lang="en-IN" dirty="0"/>
              <a:t>Thanks to </a:t>
            </a:r>
            <a:r>
              <a:rPr lang="en-IN" dirty="0" err="1"/>
              <a:t>KaggleYou</a:t>
            </a:r>
            <a:r>
              <a:rPr lang="en-IN" dirty="0"/>
              <a:t> can find dataset (</a:t>
            </a:r>
            <a:r>
              <a:rPr lang="en-IN" dirty="0">
                <a:hlinkClick r:id="rId2"/>
              </a:rPr>
              <a:t>https://www.kaggle.com/blastchar/telco-customer-churn</a:t>
            </a:r>
            <a:r>
              <a:rPr lang="en-IN" dirty="0"/>
              <a:t>)</a:t>
            </a:r>
          </a:p>
          <a:p>
            <a:r>
              <a:rPr lang="en-IN" b="0" i="0" dirty="0">
                <a:effectLst/>
                <a:latin typeface="Inter"/>
              </a:rPr>
              <a:t>A  telco company that provided home phone and Internet services to 7043 customers in California </a:t>
            </a:r>
          </a:p>
          <a:p>
            <a:r>
              <a:rPr lang="en-IN" b="0" i="0" dirty="0">
                <a:effectLst/>
                <a:latin typeface="Inter"/>
              </a:rPr>
              <a:t>7043 observations with 33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9B66C-52E7-480B-A9BC-FEF5CB5F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9" t="15564" r="14652" b="12772"/>
          <a:stretch/>
        </p:blipFill>
        <p:spPr>
          <a:xfrm>
            <a:off x="8788894" y="3898553"/>
            <a:ext cx="2583402" cy="2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4211-861C-4F25-9C3D-91B31E72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24" y="494190"/>
            <a:ext cx="9905998" cy="1905000"/>
          </a:xfrm>
        </p:spPr>
        <p:txBody>
          <a:bodyPr/>
          <a:lstStyle/>
          <a:p>
            <a:r>
              <a:rPr lang="en-US" dirty="0"/>
              <a:t>Preprocessing</a:t>
            </a:r>
            <a:r>
              <a:rPr lang="en-IN" dirty="0"/>
              <a:t> and EDA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C566-5F52-4CBE-ADC8-7D70043F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42" y="1866899"/>
            <a:ext cx="9905998" cy="3124201"/>
          </a:xfrm>
        </p:spPr>
        <p:txBody>
          <a:bodyPr/>
          <a:lstStyle/>
          <a:p>
            <a:r>
              <a:rPr lang="en-US" dirty="0"/>
              <a:t>Visualized the data using power BI</a:t>
            </a:r>
          </a:p>
          <a:p>
            <a:r>
              <a:rPr lang="en-US" dirty="0"/>
              <a:t>Checked for null values – no null</a:t>
            </a:r>
          </a:p>
          <a:p>
            <a:r>
              <a:rPr lang="en-US" dirty="0"/>
              <a:t>Converted float to int (Total charges)</a:t>
            </a:r>
          </a:p>
          <a:p>
            <a:r>
              <a:rPr lang="en-US" dirty="0"/>
              <a:t>Null values were in formal of ‘ ‘ – so mean imputation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A4D88-0F3F-4521-B6B5-AE92C113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1" b="15801"/>
          <a:stretch/>
        </p:blipFill>
        <p:spPr>
          <a:xfrm>
            <a:off x="7581669" y="4458809"/>
            <a:ext cx="374467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D356-F668-4650-8BFC-EA6AC365F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selection, engineering, scaling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B67BE-10AB-44C6-A8C8-D24DF100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652" y="2027806"/>
            <a:ext cx="9905998" cy="3124201"/>
          </a:xfrm>
        </p:spPr>
        <p:txBody>
          <a:bodyPr/>
          <a:lstStyle/>
          <a:p>
            <a:r>
              <a:rPr lang="en-US" dirty="0"/>
              <a:t>Engineering – encoding categorical data and handling data types</a:t>
            </a:r>
          </a:p>
          <a:p>
            <a:r>
              <a:rPr lang="en-US" dirty="0"/>
              <a:t>Selection – VIP, correlation and multicollinearity</a:t>
            </a:r>
          </a:p>
          <a:p>
            <a:pPr lvl="1"/>
            <a:r>
              <a:rPr lang="en-IN" dirty="0"/>
              <a:t>monthly charges and total charges have high multicollinearity</a:t>
            </a:r>
            <a:endParaRPr lang="en-US" dirty="0"/>
          </a:p>
          <a:p>
            <a:pPr lvl="1"/>
            <a:r>
              <a:rPr lang="en-US" dirty="0"/>
              <a:t>Dropped total charges </a:t>
            </a:r>
          </a:p>
          <a:p>
            <a:r>
              <a:rPr lang="en-IN" dirty="0"/>
              <a:t>Scaling – standard scaler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FA655-6558-4348-BCE3-7D1A54F2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818" y="4115076"/>
            <a:ext cx="2956355" cy="207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8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8B39-AAEC-4296-9633-12586FA2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param tuning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10A35-E790-4D9C-A05F-13C554A60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061" y="2018929"/>
            <a:ext cx="9905998" cy="3124201"/>
          </a:xfrm>
        </p:spPr>
        <p:txBody>
          <a:bodyPr/>
          <a:lstStyle/>
          <a:p>
            <a:r>
              <a:rPr lang="en-IN" dirty="0"/>
              <a:t>Identify the optimal number of K </a:t>
            </a:r>
            <a:r>
              <a:rPr lang="en-IN" dirty="0" err="1"/>
              <a:t>neighbors</a:t>
            </a:r>
            <a:r>
              <a:rPr lang="en-IN" dirty="0"/>
              <a:t> for KNN Model</a:t>
            </a:r>
          </a:p>
          <a:p>
            <a:r>
              <a:rPr lang="en-IN" dirty="0"/>
              <a:t>Identify the optimal number of trees for Random Forest Model</a:t>
            </a:r>
          </a:p>
          <a:p>
            <a:r>
              <a:rPr lang="en-IN" dirty="0"/>
              <a:t>false negatives are more costly than false positives in a churn </a:t>
            </a:r>
          </a:p>
          <a:p>
            <a:r>
              <a:rPr lang="en-IN" dirty="0"/>
              <a:t>Imbalanced dataset</a:t>
            </a:r>
          </a:p>
          <a:p>
            <a:r>
              <a:rPr lang="en-IN" dirty="0"/>
              <a:t> `Recall` will be better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B9349-A9CD-45F3-9499-5BC4BB60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35" y="4184018"/>
            <a:ext cx="3473868" cy="216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1968-C164-4F16-B35C-33B54487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E8CB-C104-4995-A2EF-2FFC962B5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0052"/>
            <a:ext cx="9905998" cy="4238348"/>
          </a:xfrm>
        </p:spPr>
        <p:txBody>
          <a:bodyPr/>
          <a:lstStyle/>
          <a:p>
            <a:r>
              <a:rPr lang="en-IN" dirty="0"/>
              <a:t> Logistic regression</a:t>
            </a:r>
          </a:p>
          <a:p>
            <a:r>
              <a:rPr lang="en-IN" dirty="0"/>
              <a:t>SVM (Linear)</a:t>
            </a:r>
          </a:p>
          <a:p>
            <a:r>
              <a:rPr lang="en-IN" dirty="0"/>
              <a:t>K-Nearest Neighbours</a:t>
            </a:r>
          </a:p>
          <a:p>
            <a:r>
              <a:rPr lang="en-IN" dirty="0"/>
              <a:t>Kernel SVM</a:t>
            </a:r>
          </a:p>
          <a:p>
            <a:r>
              <a:rPr lang="en-IN" dirty="0"/>
              <a:t>Naive Byes</a:t>
            </a:r>
          </a:p>
          <a:p>
            <a:r>
              <a:rPr lang="en-IN" dirty="0"/>
              <a:t>Decision Tree</a:t>
            </a:r>
          </a:p>
          <a:p>
            <a:r>
              <a:rPr lang="en-IN" dirty="0"/>
              <a:t>Random Forest</a:t>
            </a:r>
          </a:p>
          <a:p>
            <a:pPr marL="0" indent="0">
              <a:buNone/>
            </a:pPr>
            <a:r>
              <a:rPr lang="en-IN" dirty="0"/>
              <a:t>Ensembled all results (MODE)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022F3-8769-4BD6-B356-2C2688E1B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79" y="2739291"/>
            <a:ext cx="5026061" cy="21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20A6-99C3-4F6B-9945-A939F71C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deployment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6653-C4ED-4F96-BD7E-74924159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 overall accuracy range was between `78 to 82`Recall range `0.52 to 0.71` &gt;0.5 , so not bad </a:t>
            </a:r>
          </a:p>
          <a:p>
            <a:r>
              <a:rPr lang="en-IN" dirty="0"/>
              <a:t>Deployed in Heroku – flask API</a:t>
            </a:r>
          </a:p>
          <a:p>
            <a:r>
              <a:rPr lang="en-IN" dirty="0"/>
              <a:t>Input Fill the Information about customer required by model in web app's UI</a:t>
            </a:r>
          </a:p>
          <a:p>
            <a:r>
              <a:rPr lang="en-IN" dirty="0"/>
              <a:t>To Run this (https://churn--predic.herokuapp.com/)</a:t>
            </a:r>
          </a:p>
          <a:p>
            <a:r>
              <a:rPr lang="en-IN" dirty="0"/>
              <a:t> Output It will say whether    </a:t>
            </a:r>
          </a:p>
          <a:p>
            <a:pPr lvl="1"/>
            <a:r>
              <a:rPr lang="en-IN" dirty="0"/>
              <a:t>`this customer will stay - not churn`                or    </a:t>
            </a:r>
          </a:p>
          <a:p>
            <a:pPr lvl="1"/>
            <a:r>
              <a:rPr lang="en-IN" dirty="0"/>
              <a:t>`this customer will leave - churn`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3757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 design</Template>
  <TotalTime>41</TotalTime>
  <Words>424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</vt:lpstr>
      <vt:lpstr>Calibri</vt:lpstr>
      <vt:lpstr>Century Gothic</vt:lpstr>
      <vt:lpstr>Inter</vt:lpstr>
      <vt:lpstr>Mesh</vt:lpstr>
      <vt:lpstr>Churn predictor</vt:lpstr>
      <vt:lpstr>agenda</vt:lpstr>
      <vt:lpstr>Why churn prediction? </vt:lpstr>
      <vt:lpstr>Dataset</vt:lpstr>
      <vt:lpstr>Preprocessing and EDA </vt:lpstr>
      <vt:lpstr>Feature selection, engineering, scaling </vt:lpstr>
      <vt:lpstr>hyper param tuning </vt:lpstr>
      <vt:lpstr>Models</vt:lpstr>
      <vt:lpstr>Results and deployment</vt:lpstr>
      <vt:lpstr>PowerPoint Presentation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predictor</dc:title>
  <dc:creator>srihari</dc:creator>
  <cp:lastModifiedBy>srihari</cp:lastModifiedBy>
  <cp:revision>5</cp:revision>
  <dcterms:created xsi:type="dcterms:W3CDTF">2021-04-22T16:48:19Z</dcterms:created>
  <dcterms:modified xsi:type="dcterms:W3CDTF">2021-04-22T17:29:22Z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